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4"/>
    <p:sldMasterId id="2147483814" r:id="rId5"/>
  </p:sldMasterIdLst>
  <p:notesMasterIdLst>
    <p:notesMasterId r:id="rId40"/>
  </p:notesMasterIdLst>
  <p:handoutMasterIdLst>
    <p:handoutMasterId r:id="rId41"/>
  </p:handoutMasterIdLst>
  <p:sldIdLst>
    <p:sldId id="697" r:id="rId6"/>
    <p:sldId id="694" r:id="rId7"/>
    <p:sldId id="739" r:id="rId8"/>
    <p:sldId id="715" r:id="rId9"/>
    <p:sldId id="716" r:id="rId10"/>
    <p:sldId id="717" r:id="rId11"/>
    <p:sldId id="718" r:id="rId12"/>
    <p:sldId id="719" r:id="rId13"/>
    <p:sldId id="720" r:id="rId14"/>
    <p:sldId id="740" r:id="rId15"/>
    <p:sldId id="696" r:id="rId16"/>
    <p:sldId id="721" r:id="rId17"/>
    <p:sldId id="741" r:id="rId18"/>
    <p:sldId id="777" r:id="rId19"/>
    <p:sldId id="761" r:id="rId20"/>
    <p:sldId id="762" r:id="rId21"/>
    <p:sldId id="778" r:id="rId22"/>
    <p:sldId id="764" r:id="rId23"/>
    <p:sldId id="765" r:id="rId24"/>
    <p:sldId id="766" r:id="rId25"/>
    <p:sldId id="779" r:id="rId26"/>
    <p:sldId id="768" r:id="rId27"/>
    <p:sldId id="769" r:id="rId28"/>
    <p:sldId id="770" r:id="rId29"/>
    <p:sldId id="771" r:id="rId30"/>
    <p:sldId id="772" r:id="rId31"/>
    <p:sldId id="773" r:id="rId32"/>
    <p:sldId id="775" r:id="rId33"/>
    <p:sldId id="744" r:id="rId34"/>
    <p:sldId id="780" r:id="rId35"/>
    <p:sldId id="781" r:id="rId36"/>
    <p:sldId id="782" r:id="rId37"/>
    <p:sldId id="746" r:id="rId38"/>
    <p:sldId id="783" r:id="rId39"/>
  </p:sldIdLst>
  <p:sldSz cx="9144000" cy="6858000" type="screen4x3"/>
  <p:notesSz cx="6858000" cy="9313863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ed" lastIdx="6" clrIdx="0"/>
  <p:cmAuthor id="1" name="skobec" initials="s" lastIdx="14" clrIdx="1"/>
  <p:cmAuthor id="2" name="Jennifer" initials="J" lastIdx="4" clrIdx="2"/>
  <p:cmAuthor id="3" name="Moonel" initials="LAM" lastIdx="1" clrIdx="3"/>
  <p:cmAuthor id="4" name="alice.choi" initials="a" lastIdx="16" clrIdx="4"/>
  <p:cmAuthor id="5" name="Kim Goldin" initials="" lastIdx="4" clrIdx="5"/>
  <p:cmAuthor id="6" name="Mooney, Laverne" initials="ML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D85D"/>
    <a:srgbClr val="FABE00"/>
    <a:srgbClr val="FF2525"/>
    <a:srgbClr val="EE8A1D"/>
    <a:srgbClr val="B2DE82"/>
    <a:srgbClr val="FFC715"/>
    <a:srgbClr val="244C8B"/>
    <a:srgbClr val="FFD65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3911" autoAdjust="0"/>
  </p:normalViewPr>
  <p:slideViewPr>
    <p:cSldViewPr>
      <p:cViewPr varScale="1">
        <p:scale>
          <a:sx n="104" d="100"/>
          <a:sy n="104" d="100"/>
        </p:scale>
        <p:origin x="2028" y="96"/>
      </p:cViewPr>
      <p:guideLst>
        <p:guide orient="horz" pos="2160"/>
        <p:guide pos="2880"/>
        <p:guide pos="703"/>
      </p:guideLst>
    </p:cSldViewPr>
  </p:slideViewPr>
  <p:outlineViewPr>
    <p:cViewPr>
      <p:scale>
        <a:sx n="33" d="100"/>
        <a:sy n="33" d="100"/>
      </p:scale>
      <p:origin x="0" y="-952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5" d="100"/>
          <a:sy n="65" d="100"/>
        </p:scale>
        <p:origin x="-2400" y="-72"/>
      </p:cViewPr>
      <p:guideLst>
        <p:guide orient="horz" pos="29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81200" y="8848170"/>
            <a:ext cx="2971800" cy="46569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E93C0C5C-44E9-4FA7-99AA-B64EC025C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8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B048A487-0242-44A1-B063-436E0A22AB3B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E7528E64-7F85-44F7-8BAE-3A0CB58F3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8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885113" y="6597650"/>
            <a:ext cx="1187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2F73442-297C-43AF-90A8-0310C106E320}" type="slidenum">
              <a:rPr lang="en-US" sz="9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772400" cy="2671763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9649D0-9D43-4CC7-B5FF-F3C164C2AB48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3.12.12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A208EE-28EA-4615-9B7E-E4915CBA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133601"/>
            <a:ext cx="5181600" cy="230505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0066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400" y="4724400"/>
            <a:ext cx="5181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Affiliation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3B4F-CABF-4099-9070-5A7E0247A6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5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36D-C267-4C4F-99A7-2462298AC2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ISMPP_2C_15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943600"/>
            <a:ext cx="955675" cy="70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30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447800"/>
            <a:ext cx="5715000" cy="2133600"/>
          </a:xfrm>
        </p:spPr>
        <p:txBody>
          <a:bodyPr anchor="b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3833813"/>
            <a:ext cx="5715000" cy="9667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(between presentations within a segment)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A047-AAB2-4BAB-87D0-9BDA26CBA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7" descr="ISMPP_2C_150dp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516563"/>
            <a:ext cx="1060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27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D5C5-F923-4DAA-87CC-FD8FCF0FD6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D55-9C0E-4848-AB59-06BEEF981A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5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AC5D-1DB5-4AF7-B3E5-FA58DD959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8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E74-661B-4ECD-98D1-6DC6FCB752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4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2588-4CDF-4859-A3C0-B42300D16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0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C93-1C67-4FB5-B6A2-3916F0ED00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C1EF-9D26-4CFC-BDDB-1C9F2E79C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9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SMPP_2C_150dpi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6463" y="5456238"/>
            <a:ext cx="1060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7885113" y="6597650"/>
            <a:ext cx="1187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842B0C68-103C-48B0-8C73-E7991A94A097}" type="slidenum">
              <a:rPr lang="en-US" sz="9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1253"/>
            <a:ext cx="7772400" cy="2671763"/>
          </a:xfrm>
        </p:spPr>
        <p:txBody>
          <a:bodyPr/>
          <a:lstStyle>
            <a:lvl1pPr algn="ctr">
              <a:defRPr sz="4000">
                <a:solidFill>
                  <a:srgbClr val="00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00006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448-86E4-4550-A0EB-8A186F5144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771650"/>
            <a:ext cx="38862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1771650"/>
            <a:ext cx="38862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5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3950" y="1781126"/>
            <a:ext cx="35073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3950" y="2564904"/>
            <a:ext cx="35073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1775" y="1781126"/>
            <a:ext cx="35086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1775" y="2564904"/>
            <a:ext cx="35086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3950" y="612774"/>
            <a:ext cx="7696522" cy="56965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0"/>
            <a:ext cx="80279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1650"/>
            <a:ext cx="7924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7885113" y="6597650"/>
            <a:ext cx="1187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F31794B-984B-40FD-956D-EF7B637B7583}" type="slidenum">
              <a:rPr lang="en-US" sz="9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Arial" pitchFamily="34" charset="0"/>
          <a:ea typeface="Osaka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Arial" pitchFamily="34" charset="0"/>
          <a:ea typeface="Osaka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Arial" pitchFamily="34" charset="0"/>
          <a:ea typeface="Osaka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Arial" pitchFamily="34" charset="0"/>
          <a:ea typeface="Osaka"/>
          <a:cs typeface="Osaka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Arial" pitchFamily="34" charset="0"/>
          <a:ea typeface="Osaka"/>
          <a:cs typeface="Osaka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Arial" pitchFamily="34" charset="0"/>
          <a:ea typeface="Osaka"/>
          <a:cs typeface="Osaka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Arial" pitchFamily="34" charset="0"/>
          <a:ea typeface="Osaka"/>
          <a:cs typeface="Osaka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8A1D"/>
          </a:solidFill>
          <a:latin typeface="Arial" pitchFamily="34" charset="0"/>
          <a:ea typeface="Osaka"/>
          <a:cs typeface="Osaka"/>
        </a:defRPr>
      </a:lvl9pPr>
    </p:titleStyle>
    <p:bodyStyle>
      <a:lvl1pPr marL="173038" indent="-173038" algn="l" rtl="0" eaLnBrk="0" fontAlgn="base" hangingPunct="0">
        <a:spcBef>
          <a:spcPct val="30000"/>
        </a:spcBef>
        <a:spcAft>
          <a:spcPct val="20000"/>
        </a:spcAft>
        <a:buClr>
          <a:srgbClr val="244C8B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69863" algn="l" rtl="0" eaLnBrk="0" fontAlgn="base" hangingPunct="0">
        <a:spcBef>
          <a:spcPct val="3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7438" indent="-169863" algn="l" rtl="0" eaLnBrk="0" fontAlgn="base" hangingPunct="0">
        <a:spcBef>
          <a:spcPct val="30000"/>
        </a:spcBef>
        <a:spcAft>
          <a:spcPct val="2000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69863" algn="l" rtl="0" eaLnBrk="0" fontAlgn="base" hangingPunct="0">
        <a:spcBef>
          <a:spcPct val="3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169863" algn="l" rtl="0" eaLnBrk="0" fontAlgn="base" hangingPunct="0">
        <a:spcBef>
          <a:spcPct val="3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169863" algn="l" rtl="0" eaLnBrk="0" fontAlgn="base" hangingPunct="0">
        <a:spcBef>
          <a:spcPct val="3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69863" algn="l" rtl="0" eaLnBrk="0" fontAlgn="base" hangingPunct="0">
        <a:spcBef>
          <a:spcPct val="3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00400" indent="-169863" algn="l" rtl="0" eaLnBrk="0" fontAlgn="base" hangingPunct="0">
        <a:spcBef>
          <a:spcPct val="3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7DDCE5-6D7C-4C14-B95F-1F61CA620D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111AB6-89C5-435B-B895-AAA5ECC270EA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EE8A1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5425" indent="-225425" algn="l" defTabSz="914400" rtl="0" eaLnBrk="1" latinLnBrk="0" hangingPunct="1">
        <a:spcBef>
          <a:spcPts val="600"/>
        </a:spcBef>
        <a:spcAft>
          <a:spcPts val="10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3550" indent="-238125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1825" indent="-168275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57250" indent="-225425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4263" indent="-227013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448272"/>
          </a:xfrm>
        </p:spPr>
        <p:txBody>
          <a:bodyPr/>
          <a:lstStyle/>
          <a:p>
            <a:r>
              <a:rPr lang="en-US" sz="3600" dirty="0"/>
              <a:t>ISMPP Advocacy &amp; Outreach Committee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7128792" cy="1536576"/>
          </a:xfrm>
        </p:spPr>
        <p:txBody>
          <a:bodyPr/>
          <a:lstStyle/>
          <a:p>
            <a:r>
              <a:rPr lang="en-US" sz="3000" dirty="0"/>
              <a:t>October 21, 2016</a:t>
            </a:r>
          </a:p>
        </p:txBody>
      </p:sp>
    </p:spTree>
    <p:extLst>
      <p:ext uri="{BB962C8B-B14F-4D97-AF65-F5344CB8AC3E}">
        <p14:creationId xmlns:p14="http://schemas.microsoft.com/office/powerpoint/2010/main" val="372236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024336"/>
          </a:xfrm>
        </p:spPr>
        <p:txBody>
          <a:bodyPr/>
          <a:lstStyle/>
          <a:p>
            <a:r>
              <a:rPr lang="en-US" sz="3200" dirty="0"/>
              <a:t>BOT-Approved Prioritization of Outreach Categories</a:t>
            </a:r>
          </a:p>
        </p:txBody>
      </p:sp>
    </p:spTree>
    <p:extLst>
      <p:ext uri="{BB962C8B-B14F-4D97-AF65-F5344CB8AC3E}">
        <p14:creationId xmlns:p14="http://schemas.microsoft.com/office/powerpoint/2010/main" val="86451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9" y="216024"/>
            <a:ext cx="8100392" cy="155679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Board of Trustees-Approved Prioritization of Outreach Categories</a:t>
            </a:r>
            <a:br>
              <a:rPr lang="en-US" i="1" dirty="0">
                <a:latin typeface="Arial Narrow" panose="020B0606020202030204" pitchFamily="34" charset="0"/>
              </a:rPr>
            </a:b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37418"/>
              </p:ext>
            </p:extLst>
          </p:nvPr>
        </p:nvGraphicFramePr>
        <p:xfrm>
          <a:off x="1115616" y="1776159"/>
          <a:ext cx="7632850" cy="417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  <a:cs typeface="Calibri" pitchFamily="34" charset="0"/>
                        </a:rPr>
                        <a:t>High priority: proactive outreach required</a:t>
                      </a:r>
                      <a:r>
                        <a:rPr lang="en-US" sz="1400" baseline="0" dirty="0">
                          <a:latin typeface="+mj-lt"/>
                          <a:cs typeface="Calibri" pitchFamily="34" charset="0"/>
                        </a:rPr>
                        <a:t> (no current formal relationships in place)</a:t>
                      </a:r>
                      <a:endParaRPr lang="en-US" sz="14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  <a:cs typeface="Calibri" pitchFamily="34" charset="0"/>
                        </a:rPr>
                        <a:t>High priority: maintain existing activities and expand (current relationships in place)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97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Medical societies (includes large      academic centers)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Regional organizations of interest (APAC/EU)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Pharmaceutical companies/affiliates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Publication agencies and freelancers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Relevant professional bodies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Global organizations representing professional standards e.g. COPE, EQUATOR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Journal editors and editorial boards</a:t>
                      </a:r>
                      <a:endParaRPr lang="en-GB" sz="140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strike="noStrike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Corporate sponsors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ISMPP members: organizations and individuals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Pharmaceutical companies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Publication agencies and freelancers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Publishers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strike="noStrike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cs typeface="Calibri" pitchFamily="34" charset="0"/>
                        </a:rPr>
                        <a:t>Medium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j-lt"/>
                          <a:cs typeface="Calibri" pitchFamily="34" charset="0"/>
                        </a:rPr>
                        <a:t> priority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cs typeface="Calibri" pitchFamily="34" charset="0"/>
                        </a:rPr>
                        <a:t>Low priority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5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Pharmaceutical industry bodies (</a:t>
                      </a:r>
                      <a:r>
                        <a:rPr lang="en-CA" sz="1400" baseline="0" dirty="0" err="1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eg</a:t>
                      </a: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CA" sz="1400" baseline="0" dirty="0" err="1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PhRMA</a:t>
                      </a: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, EFPIA)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strike="noStrike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Media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strike="noStrike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ISMPP staff and suppliers/partners</a:t>
                      </a:r>
                      <a:endParaRPr lang="en-CA" sz="1400" strike="noStrike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400" strike="noStrike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Government bodies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400" strike="noStrike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Patient advocacy groups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400" strike="noStrike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Individual investigators, authors and HCPs (assume this will be covered by medical societies)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616" y="6237312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</a:t>
            </a:r>
            <a:r>
              <a:rPr lang="en-US" sz="1200" dirty="0"/>
              <a:t>Modified from 2015-16 A&amp;O Committee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2344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&amp; Outreach Committee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8064896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2016-17 Committee Activities</a:t>
            </a:r>
          </a:p>
          <a:p>
            <a:r>
              <a:rPr lang="en-US" sz="1800" dirty="0">
                <a:solidFill>
                  <a:srgbClr val="EE8A1D"/>
                </a:solidFill>
              </a:rPr>
              <a:t>Identify specific organizations/groups for outreach based on ISMPP Board of Trustees-Approved Prioritization of Outreach Categories</a:t>
            </a:r>
          </a:p>
          <a:p>
            <a:r>
              <a:rPr lang="en-US" sz="1800" dirty="0"/>
              <a:t>Focus is the highest priority categories shown below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Initial activities will concentrate on those categories requiring proactive outreach (Phase 1)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0648"/>
              </p:ext>
            </p:extLst>
          </p:nvPr>
        </p:nvGraphicFramePr>
        <p:xfrm>
          <a:off x="1170370" y="3873584"/>
          <a:ext cx="7632850" cy="26517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81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  <a:cs typeface="Calibri" pitchFamily="34" charset="0"/>
                        </a:rPr>
                        <a:t>High priority: proactive outreach required</a:t>
                      </a:r>
                      <a:r>
                        <a:rPr lang="en-US" sz="1400" baseline="0" dirty="0">
                          <a:latin typeface="+mj-lt"/>
                          <a:cs typeface="Calibri" pitchFamily="34" charset="0"/>
                        </a:rPr>
                        <a:t> (no current formal relationships in place)</a:t>
                      </a:r>
                      <a:endParaRPr lang="en-US" sz="14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  <a:cs typeface="Calibri" pitchFamily="34" charset="0"/>
                        </a:rPr>
                        <a:t>High priority: maintain existing activities and expand (current relationships in place)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97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Medical societies (includes large      academic centers)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Regional organizations of interest (APAC/EU)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Pharmaceutical companies/affiliates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Publication agencies and freelancers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Relevant professional bodies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Global organizations representing professional standards e.g. COPE, EQUATOR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Journal editors and editorial boards</a:t>
                      </a:r>
                      <a:endParaRPr lang="en-GB" sz="140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strike="noStrike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Corporate sponsors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ISMPP members: organizations and individuals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Pharmaceutical companies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Publication agencies and freelancers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Publishers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strike="noStrike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70370" y="3522494"/>
            <a:ext cx="3816424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FF0000"/>
                </a:solidFill>
              </a:rPr>
              <a:t>Initial Focus ─ Phase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9144" y="3522494"/>
            <a:ext cx="3794168" cy="33855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00B050"/>
                </a:solidFill>
              </a:rPr>
              <a:t>Later Focus (early 2017) ─ Phase 2</a:t>
            </a:r>
            <a:r>
              <a:rPr lang="en-US" sz="1600" b="1" kern="0" dirty="0"/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6536377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kern="0" dirty="0"/>
              <a:t>* Begin work in early 2017, dependent on progress with Phase 1</a:t>
            </a:r>
          </a:p>
        </p:txBody>
      </p:sp>
    </p:spTree>
    <p:extLst>
      <p:ext uri="{BB962C8B-B14F-4D97-AF65-F5344CB8AC3E}">
        <p14:creationId xmlns:p14="http://schemas.microsoft.com/office/powerpoint/2010/main" val="226894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024336"/>
          </a:xfrm>
        </p:spPr>
        <p:txBody>
          <a:bodyPr/>
          <a:lstStyle/>
          <a:p>
            <a:r>
              <a:rPr lang="en-US" sz="3200" dirty="0"/>
              <a:t>Priority Target Organizations/Groups –</a:t>
            </a:r>
            <a:br>
              <a:rPr lang="en-US" sz="3200" dirty="0"/>
            </a:br>
            <a:r>
              <a:rPr lang="en-US" sz="3200" i="1" dirty="0"/>
              <a:t>Output from Kick-Off Meeting</a:t>
            </a:r>
          </a:p>
        </p:txBody>
      </p:sp>
    </p:spTree>
    <p:extLst>
      <p:ext uri="{BB962C8B-B14F-4D97-AF65-F5344CB8AC3E}">
        <p14:creationId xmlns:p14="http://schemas.microsoft.com/office/powerpoint/2010/main" val="148288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462701" cy="1512168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Medical Societies/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Large Academic Centers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Rosie Lynch</a:t>
            </a:r>
          </a:p>
        </p:txBody>
      </p:sp>
    </p:spTree>
    <p:extLst>
      <p:ext uri="{BB962C8B-B14F-4D97-AF65-F5344CB8AC3E}">
        <p14:creationId xmlns:p14="http://schemas.microsoft.com/office/powerpoint/2010/main" val="273416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ISMPP-the ‘go to’, authoritative organisation for medical publications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16013" y="1771650"/>
          <a:ext cx="79248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  <a:r>
                        <a:rPr lang="en-GB" baseline="0" dirty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  <a:r>
                        <a:rPr lang="en-GB" baseline="0" dirty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  <a:r>
                        <a:rPr lang="en-GB" baseline="0" dirty="0"/>
                        <a:t>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SUU</a:t>
                      </a:r>
                      <a:r>
                        <a:rPr lang="en-GB" b="1" baseline="0" dirty="0"/>
                        <a:t> (Grannum)*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ASCO, 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NCCN*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IDSA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ICAAC, ID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ACC, AHA,</a:t>
                      </a:r>
                      <a:r>
                        <a:rPr lang="en-GB" baseline="0" dirty="0"/>
                        <a:t> ADA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AAMC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8605" y="413587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*Pilot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073" y="4869160"/>
            <a:ext cx="6120680" cy="2031325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we can offer:</a:t>
            </a:r>
          </a:p>
          <a:p>
            <a:pPr algn="ctr"/>
            <a:r>
              <a:rPr lang="en-GB" dirty="0"/>
              <a:t>Do you know where to go to for help?</a:t>
            </a:r>
          </a:p>
          <a:p>
            <a:pPr algn="ctr"/>
            <a:r>
              <a:rPr lang="en-GB" dirty="0"/>
              <a:t>Do you understand the complexities of authorship?</a:t>
            </a:r>
          </a:p>
          <a:p>
            <a:pPr algn="ctr"/>
            <a:r>
              <a:rPr lang="en-GB" dirty="0"/>
              <a:t>Do you want to publish?</a:t>
            </a:r>
          </a:p>
          <a:p>
            <a:pPr algn="ctr"/>
            <a:r>
              <a:rPr lang="en-GB" dirty="0"/>
              <a:t>How to get your work published</a:t>
            </a:r>
          </a:p>
          <a:p>
            <a:pPr algn="ctr"/>
            <a:r>
              <a:rPr lang="en-GB" dirty="0"/>
              <a:t>Good writing practices</a:t>
            </a:r>
          </a:p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89452" y="1403484"/>
            <a:ext cx="780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add academic institutions; include institution(s) in Year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018080"/>
            <a:ext cx="518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Work with Rutgers (Jon), Manchester (Alice), &amp; USP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Possibly academic member rate thru institution (apply it to a number of members) </a:t>
            </a:r>
          </a:p>
        </p:txBody>
      </p:sp>
    </p:spTree>
    <p:extLst>
      <p:ext uri="{BB962C8B-B14F-4D97-AF65-F5344CB8AC3E}">
        <p14:creationId xmlns:p14="http://schemas.microsoft.com/office/powerpoint/2010/main" val="276197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41618"/>
              </p:ext>
            </p:extLst>
          </p:nvPr>
        </p:nvGraphicFramePr>
        <p:xfrm>
          <a:off x="1619672" y="980728"/>
          <a:ext cx="6408712" cy="592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PILOT Urology (Grannum)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SUU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 Pilot (H)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outreach suggestions - thoughts on how we want to collaborate, the desired output with organization) 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Vancouver June 20-24, 2017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Step 1: conduct interview with Grannum- What would the group be interested 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Profiling of the society (research on the society-a dossier), strategic fit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Presentation within leadership group-what we can offer them-discussion/negotiation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Presence at meeting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Social media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</a:rPr>
                        <a:t>comms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 plan: pre, during, post (include attendee testimonials), metrics, journal ad prior to meeting, door drops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Booth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Talk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Educational material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Link membership to CMPP experts for advise and support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Review and Refine the model and try to duplicate for NCC and ACR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Go to group for the medical publication profession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Increased visibility; potential to increase membership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7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462701" cy="136815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Regional Organizations of Interest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Tanya Brinsden</a:t>
            </a:r>
          </a:p>
        </p:txBody>
      </p:sp>
    </p:spTree>
    <p:extLst>
      <p:ext uri="{BB962C8B-B14F-4D97-AF65-F5344CB8AC3E}">
        <p14:creationId xmlns:p14="http://schemas.microsoft.com/office/powerpoint/2010/main" val="292761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017720"/>
              </p:ext>
            </p:extLst>
          </p:nvPr>
        </p:nvGraphicFramePr>
        <p:xfrm>
          <a:off x="1681848" y="1361688"/>
          <a:ext cx="6408712" cy="487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Regional organizations (Asia Pacific)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Pharmaceutical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companies (medical affairs)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Focus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on existing corporate sponsors; seek guidance on and introductions to appropriate countries/regional medical affairs leads in addition to continuing efforts in Japan/China/Korea.  Corporate sponsors include Amgen, BMS, Pfizer, AZ/Medimmune,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Biogen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, Roche,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AbbVie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, BI,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Celgene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, GSK, Janssen, Lilly, Novartis,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NovoNordisk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, Merck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, Shire, Sanofi, Takeda,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Teva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, Vertex, Medtronic. Additional focus on companies with HQ in APAC: Eisai, Daiichi, Otsuka,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Astellas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.  Potential to focus on Samsung/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Celltrion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? Outreach re networking, 2017 annual meeting, executive forum, ISMPP U opportunities </a:t>
                      </a:r>
                      <a:br>
                        <a:rPr lang="en-US" sz="12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Focus on awareness campaign to build membership and corporate sponsors in this region</a:t>
                      </a:r>
                      <a:br>
                        <a:rPr lang="en-US" sz="12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Industry/Agency Executive Forum at European Meeting and/or Annual Meeting, and definitely at Asia-Pacific Meeting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8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5090"/>
              </p:ext>
            </p:extLst>
          </p:nvPr>
        </p:nvGraphicFramePr>
        <p:xfrm>
          <a:off x="1681848" y="1361688"/>
          <a:ext cx="6408712" cy="457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Regional organizations (Asia Pacific)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Agencies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Focus on global agencies with APAC presence: McCann, Envision, Icon (?),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Ashfield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 (?),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InScience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Apothecom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 Cactus,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MedSci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Healthcare,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Nucleus,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InVentiv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Amiculum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 Adelphi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(all high priority) and other agencies known to us e.g.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Ward 6, MIMS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(medium priority)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 Seek guidance from above on any other agencies of interest e.g. PR companies. Double check exhibitors from Beijing and Tokyo meetings and check large advertising networks (WPP, Omnicom, </a:t>
                      </a:r>
                      <a:r>
                        <a:rPr lang="en-US" sz="1100" b="0" baseline="0" dirty="0" err="1">
                          <a:solidFill>
                            <a:schemeClr val="tx1"/>
                          </a:solidFill>
                        </a:rPr>
                        <a:t>Publicis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). Outreach re networking, 2017 annual meeting, executive forum, ISMPP U opportunities 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Focus on awareness campaign to build membership and corporate sponsors in this region</a:t>
                      </a:r>
                      <a:br>
                        <a:rPr lang="en-US" sz="11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Industry/Agency Executive Forum at European Meeting and/or Annual Meeting, and definitely at Asia-Pacific Meeting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08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&amp; Outreach Committee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7860"/>
              </p:ext>
            </p:extLst>
          </p:nvPr>
        </p:nvGraphicFramePr>
        <p:xfrm>
          <a:off x="1619672" y="980728"/>
          <a:ext cx="6768752" cy="5609019"/>
        </p:xfrm>
        <a:graphic>
          <a:graphicData uri="http://schemas.openxmlformats.org/drawingml/2006/table">
            <a:tbl>
              <a:tblPr/>
              <a:tblGrid>
                <a:gridCol w="2343872">
                  <a:extLst>
                    <a:ext uri="{9D8B030D-6E8A-4147-A177-3AD203B41FA5}">
                      <a16:colId xmlns:a16="http://schemas.microsoft.com/office/drawing/2014/main" val="408735281"/>
                    </a:ext>
                  </a:extLst>
                </a:gridCol>
                <a:gridCol w="4424880">
                  <a:extLst>
                    <a:ext uri="{9D8B030D-6E8A-4147-A177-3AD203B41FA5}">
                      <a16:colId xmlns:a16="http://schemas.microsoft.com/office/drawing/2014/main" val="395215024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730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Jackie Marchington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Committee Co-chair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764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Tom Grant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Committee Co-chair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32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Tanya Brinsden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Novartis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13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Alice Choi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89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John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Czekanski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Fishawack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49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Caryn Jones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ThinkSCIENCE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77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Bhakti Kshatriya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Publication Practice Counsel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286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Loss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ETHOS Health Communications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10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Rosie Lynch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MedVal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Scientific Information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65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Sam Mathew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Biocon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Research Ltd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97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Kristen McGrory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AstraZeneca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31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Demetrios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Michael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PAREXEL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03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Satomi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Mukaide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Kyushu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153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Emily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Putiri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Medtronic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03485"/>
                  </a:ext>
                </a:extLst>
              </a:tr>
              <a:tr h="22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Steven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Genentech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00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Andrew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Sakko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 Clinical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77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Grannum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Tufts University School of Medicine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53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Suzann Schiller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Cello Health Communications -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MedErgy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45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Lori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Amgen,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31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Betsy Taylor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Envision Scientific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89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Susan Wieting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Shire International GmbH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93232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ISMPP BOT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Liaison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10571"/>
                  </a:ext>
                </a:extLst>
              </a:tr>
              <a:tr h="20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Anna Geraci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ISMPP Staff Liaison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07166"/>
                  </a:ext>
                </a:extLst>
              </a:tr>
              <a:tr h="20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Weigel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ISMPP President and CEO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33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7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60420"/>
              </p:ext>
            </p:extLst>
          </p:nvPr>
        </p:nvGraphicFramePr>
        <p:xfrm>
          <a:off x="1681848" y="1361688"/>
          <a:ext cx="6408712" cy="408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Regional organizations (EU)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Pharmaceutical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companies (medical affairs)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Need for broader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membership: both in new companies and existing member companies.  Revisit original EU exec forum invitation list and invite comments/suggestions from EU and A&amp;O committees. Potential LinkedIn search.  Approach Andy Powrie-Smith at EFPIA for exploratory discussion re potential synergies. Outreach re EU annual meeting, exec forums (ideally one outside of UK, not attached to EU meeting) and ISMPP Us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02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462701" cy="1512168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Global Organizations Representing Professional Standards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Jackie Marchington</a:t>
            </a:r>
          </a:p>
        </p:txBody>
      </p:sp>
    </p:spTree>
    <p:extLst>
      <p:ext uri="{BB962C8B-B14F-4D97-AF65-F5344CB8AC3E}">
        <p14:creationId xmlns:p14="http://schemas.microsoft.com/office/powerpoint/2010/main" val="3131195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81848" y="1361688"/>
          <a:ext cx="6408712" cy="502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Global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rofessional standards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Council of Science Editors (CSE)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H/M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 (M)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(H)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 (L from them)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common goals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what’s in it for them?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 (M)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might go off and redefine ghostwriting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 (M)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easy enough to find someone, previous contacts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 (H)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 (H)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outreach suggestions - thoughts on how we want to collaborate, the desired output with organization)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Can we get ourselves listed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on their website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Give them review/feedback rights on our position statements (particularly joint statement with AMWA/EMWA)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Investigate meeting (attendance, research, presentation etc) and journal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Get on meetings program?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39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81848" y="1361688"/>
          <a:ext cx="6408712" cy="539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Global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rofessional standards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European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Association of Science Editors (EASE)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H/M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 (M)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(H)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 (L from them)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common goals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what’s in it for them?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 (M)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might go off and redefine ghostwriting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 (M)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Pippa Smart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 (H)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 (H)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outreach suggestions - thoughts on how we want to collaborate, the desired output with organization)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Do CSE/EASE get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Give them review/feedback rights on our position statements (particularly joint statement with AMWA/EMWA)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Investigate meeting (attendance, research, presentation etc) and journal?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GPP endorsers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Get on meetings program?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Generally onside with ISMPP we think.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135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81848" y="1361688"/>
          <a:ext cx="6408712" cy="508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Global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rofessional standards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ICMJE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H/M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 (H)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important to us, but probably not to them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(H)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 (L)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 (H)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 (M)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check GPP3 reviewer invitation list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Christine Laine?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 (L)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 (L)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outreach suggestions - thoughts on how we want to collaborate, the desired output with organization)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Didn’t respond to data sharing proposal – not really in our remit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We defend ICMJE guidelines constantly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How do we get in to them? When do they meet, what do they talk about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Christine Laine – is there a reason for us to collaborate,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hook?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What we want from them is credibility – will they endorse GPP3 guidelines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Are there relationships via MPIP members?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High priority to have dialogue. Low probability of any externally visible success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421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81848" y="1361688"/>
          <a:ext cx="6408712" cy="522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Global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rofessional standards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Peer review congress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HHH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 (H)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realistic opportunity to achieve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something visible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 (M/L)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 (L)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 (H)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 (H)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 (M)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outreach suggestions - thoughts on how we want to collaborate, the desired output with organization)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Exhibit?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($1500 early bird, including 1 registration)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Do we sponsor them?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Need to prepare those attending the booth (Sep 10-12 2017)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Relevant abstract submission (check last US and upcoming EU meetings)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Jose (Yvonne’s contact) is on meeting advisory board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Can we get on the program?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May give us a stepping stone to ICMJE and WAME contacts?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8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81848" y="1361688"/>
          <a:ext cx="6408712" cy="461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Global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rofessional standards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COPE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 ((H)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 (H)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 (L)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 (H)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Liz W might make an introduction?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Chris Graf (still at Wiley)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 (?)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 (H)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outreach suggestions - thoughts on how we want to collaborate, the desired output with organization)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Endorse GPP3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Aligned pretty much with ISMPP thinking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Is there an opportunity to collaborate on </a:t>
                      </a:r>
                      <a:r>
                        <a:rPr lang="en-US" sz="1100" b="0" baseline="0" dirty="0" err="1">
                          <a:solidFill>
                            <a:schemeClr val="tx1"/>
                          </a:solidFill>
                        </a:rPr>
                        <a:t>elearning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on what’s in it for you when a medical writer is involved?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Let’s look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at their seminar program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877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555"/>
              </p:ext>
            </p:extLst>
          </p:nvPr>
        </p:nvGraphicFramePr>
        <p:xfrm>
          <a:off x="1691680" y="1006192"/>
          <a:ext cx="6408712" cy="577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Global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rofessional standards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ISPOR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 (H)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 (M)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 (H)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 (H)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Chris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Carswell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active collaborative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stance on website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 (M)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 (M)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outreach suggestions - thoughts on how we want to collaborate, the desired output with organization)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Valuable for ISMPP member personal development/training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Two-way communication – opportunity for us to educate them on publication ethics, reporting guidelines etc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Unmet need – danger of developing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publications outside of industry guidelines – e.g. involving authors too late (reputational risk)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Look at what their educational tracks are, member benefits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Connection through Chris Carswell and previous ISPOR speaker at ISMPP Annual Meeting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Al spoke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with Nancy Berg about Annual Meeting attendance, Exhibit Booth, distance learning, possibly endorsement of guidelines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Zeke volunteered to work on ISPOR outreach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3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Break-out Groups Exercise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48695"/>
              </p:ext>
            </p:extLst>
          </p:nvPr>
        </p:nvGraphicFramePr>
        <p:xfrm>
          <a:off x="1681848" y="1361688"/>
          <a:ext cx="6408712" cy="473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7084898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74257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 Global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rofessional standards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483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Org/Group: DIA, BIO,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Advamed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A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61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Prioritization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(H/M/L)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35272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importance to ISMPP / benefits to membership (H)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mission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 / desire to collaborate with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ISMPP (M)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Unmet need and/or risk of not engaging (L)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 there ethical issues or bad practices we feel compelled to address?)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potential collaboration (M)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a relationship perspective and geographical/communication considerations)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 </a:t>
                      </a: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Time-effectiveness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return on investment)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75596"/>
                  </a:ext>
                </a:extLst>
              </a:tr>
              <a:tr h="35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outreach suggestions - thoughts on how we want to collaborate, the desired output with organization)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sng" baseline="0" dirty="0">
                          <a:solidFill>
                            <a:schemeClr val="tx1"/>
                          </a:solidFill>
                        </a:rPr>
                        <a:t>DIA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Pharmacist organization, opportunities to educate ISMPP members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Previous presentation opportunities at DIA meetings by ISMPP members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More focused on med affairs than publications?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Look at programs, see if there are opportunities to present – what can we do for them? Abstract?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Opening dialogue type activities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</a:rPr>
                        <a:t>Focus on research/profiling to learn about these</a:t>
                      </a:r>
                      <a:r>
                        <a:rPr lang="en-US" sz="11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</a:rPr>
                        <a:t>organizations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4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357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992888" cy="2952328"/>
          </a:xfrm>
        </p:spPr>
        <p:txBody>
          <a:bodyPr/>
          <a:lstStyle/>
          <a:p>
            <a:r>
              <a:rPr lang="en-US" sz="3200" dirty="0"/>
              <a:t>Developing Outreach Plan &amp; Action Plan for Target Organizations/Institutions</a:t>
            </a:r>
          </a:p>
        </p:txBody>
      </p:sp>
    </p:spTree>
    <p:extLst>
      <p:ext uri="{BB962C8B-B14F-4D97-AF65-F5344CB8AC3E}">
        <p14:creationId xmlns:p14="http://schemas.microsoft.com/office/powerpoint/2010/main" val="22269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096344"/>
          </a:xfrm>
        </p:spPr>
        <p:txBody>
          <a:bodyPr/>
          <a:lstStyle/>
          <a:p>
            <a:r>
              <a:rPr lang="en-US" sz="3200" dirty="0"/>
              <a:t>Background from 2015-16 Committee</a:t>
            </a:r>
            <a:br>
              <a:rPr lang="en-US" sz="3200" dirty="0"/>
            </a:br>
            <a:r>
              <a:rPr lang="en-US" sz="3200" dirty="0"/>
              <a:t>and 2016-17 Remit</a:t>
            </a:r>
          </a:p>
        </p:txBody>
      </p:sp>
    </p:spTree>
    <p:extLst>
      <p:ext uri="{BB962C8B-B14F-4D97-AF65-F5344CB8AC3E}">
        <p14:creationId xmlns:p14="http://schemas.microsoft.com/office/powerpoint/2010/main" val="1639444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9" y="144016"/>
            <a:ext cx="8100392" cy="1052736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Outreach Plan Tool ─</a:t>
            </a:r>
            <a:br>
              <a:rPr lang="en-US" sz="3600" b="0" dirty="0">
                <a:latin typeface="Arial Narrow" panose="020B0606020202030204" pitchFamily="34" charset="0"/>
              </a:rPr>
            </a:br>
            <a:r>
              <a:rPr lang="en-US" sz="3600" b="0" dirty="0">
                <a:latin typeface="Arial Narrow" panose="020B0606020202030204" pitchFamily="34" charset="0"/>
              </a:rPr>
              <a:t>Examples of Outreach Activities</a:t>
            </a:r>
            <a:endParaRPr lang="en-US" sz="36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09339"/>
              </p:ext>
            </p:extLst>
          </p:nvPr>
        </p:nvGraphicFramePr>
        <p:xfrm>
          <a:off x="1043609" y="1268760"/>
          <a:ext cx="7776863" cy="5369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1930646017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75699306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5914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/>
                        <a:t>Organization/</a:t>
                      </a:r>
                      <a:r>
                        <a:rPr lang="en-US" sz="1400" b="1" dirty="0"/>
                        <a:t>Institution: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8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Type of Outreach</a:t>
                      </a:r>
                    </a:p>
                    <a:p>
                      <a:r>
                        <a:rPr lang="en-US" sz="1200" b="0" dirty="0"/>
                        <a:t>(pursue</a:t>
                      </a:r>
                      <a:r>
                        <a:rPr lang="en-US" sz="1200" b="0" baseline="0" dirty="0"/>
                        <a:t> those that apply)</a:t>
                      </a:r>
                      <a:endParaRPr lang="en-US" sz="12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Outreach Activities</a:t>
                      </a:r>
                    </a:p>
                    <a:p>
                      <a:r>
                        <a:rPr lang="en-US" sz="1200" b="0" dirty="0"/>
                        <a:t>(examples)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12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Awareness</a:t>
                      </a:r>
                    </a:p>
                    <a:p>
                      <a:r>
                        <a:rPr lang="en-US" sz="1100" b="0" dirty="0"/>
                        <a:t>Increase</a:t>
                      </a:r>
                      <a:r>
                        <a:rPr lang="en-US" sz="1100" b="0" baseline="0" dirty="0"/>
                        <a:t> profile of ISMPP; make new contacts; expand network</a:t>
                      </a:r>
                      <a:endParaRPr lang="en-US" sz="11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Introductory/networking</a:t>
                      </a:r>
                      <a:r>
                        <a:rPr lang="en-US" sz="1400" baseline="0" dirty="0"/>
                        <a:t> discussion</a:t>
                      </a:r>
                      <a:r>
                        <a:rPr lang="en-US" sz="1400" dirty="0"/>
                        <a:t> with organization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Exploratory</a:t>
                      </a:r>
                      <a:r>
                        <a:rPr lang="en-US" sz="1400" baseline="0" dirty="0"/>
                        <a:t> meeting to discuss synergies/possible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ISMPP attendance at organization’s conference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Organization attendance at ISMPP conference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929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Education</a:t>
                      </a:r>
                    </a:p>
                    <a:p>
                      <a:r>
                        <a:rPr lang="en-US" sz="1100" b="0" baseline="0" dirty="0"/>
                        <a:t>Advocate for good publication practices/standards; change behavior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ISMPP presentation at organization’s </a:t>
                      </a:r>
                      <a:r>
                        <a:rPr lang="en-US" sz="1400" baseline="0" dirty="0"/>
                        <a:t>conference, eLearning, etc. (possibly re-purpose ISMPP workshops and ISMPP Us)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Organization presentation at ISMPP conference, ISMPP U,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Abstract submission to organization’s conference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ISMPP to provide Society and/or med pubs education materials to organization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Organization to share educational materials with ISMPP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85408"/>
                  </a:ext>
                </a:extLst>
              </a:tr>
              <a:tr h="403240">
                <a:tc>
                  <a:txBody>
                    <a:bodyPr/>
                    <a:lstStyle/>
                    <a:p>
                      <a:r>
                        <a:rPr lang="en-US" sz="1400" b="1" dirty="0"/>
                        <a:t>Promotion</a:t>
                      </a:r>
                    </a:p>
                    <a:p>
                      <a:r>
                        <a:rPr lang="en-US" sz="1100" b="0" dirty="0"/>
                        <a:t>Grow ISMPP</a:t>
                      </a:r>
                      <a:r>
                        <a:rPr lang="en-US" sz="1100" b="0" baseline="0" dirty="0"/>
                        <a:t> to benefit membership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ISMPP exhibit booth at organization’s conference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Organization exhibit booth at ISMPP conference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ISMPP sponsorship of the organization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30734"/>
                  </a:ext>
                </a:extLst>
              </a:tr>
              <a:tr h="403240">
                <a:tc>
                  <a:txBody>
                    <a:bodyPr/>
                    <a:lstStyle/>
                    <a:p>
                      <a:r>
                        <a:rPr lang="en-US" sz="1400" b="1" dirty="0"/>
                        <a:t>Collaboration</a:t>
                      </a:r>
                    </a:p>
                    <a:p>
                      <a:r>
                        <a:rPr lang="en-US" sz="1100" b="0" dirty="0"/>
                        <a:t>Work</a:t>
                      </a:r>
                      <a:r>
                        <a:rPr lang="en-US" sz="1100" b="0" baseline="0" dirty="0"/>
                        <a:t> with organizations on good publication practices/standards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Roundtable to include organization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ISMPP leadership meeting with organization’s leadership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Co-promotion of guidelines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Formation of joint position statements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566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05273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0" dirty="0">
                <a:latin typeface="Arial Narrow" panose="020B0606020202030204" pitchFamily="34" charset="0"/>
              </a:rPr>
              <a:t>Outreach Plan Tool</a:t>
            </a:r>
            <a:endParaRPr lang="en-US" sz="2400" i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87098"/>
              </p:ext>
            </p:extLst>
          </p:nvPr>
        </p:nvGraphicFramePr>
        <p:xfrm>
          <a:off x="1043609" y="1848440"/>
          <a:ext cx="7776863" cy="4109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1930646017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756993061"/>
                    </a:ext>
                  </a:extLst>
                </a:gridCol>
              </a:tblGrid>
              <a:tr h="2844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5914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/>
                        <a:t>Organization/</a:t>
                      </a:r>
                      <a:r>
                        <a:rPr lang="en-US" sz="1400" b="1" dirty="0"/>
                        <a:t>Institution: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8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Type of Outreach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Outreach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Activities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12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Awareness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Increase profile of ISMPP; make new contacts; expand network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929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Education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/>
                        <a:t>Advocate for good publication practices/standards; change behavior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85408"/>
                  </a:ext>
                </a:extLst>
              </a:tr>
              <a:tr h="403240">
                <a:tc>
                  <a:txBody>
                    <a:bodyPr/>
                    <a:lstStyle/>
                    <a:p>
                      <a:r>
                        <a:rPr lang="en-US" sz="1400" b="1" dirty="0"/>
                        <a:t>Promotion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Grow ISMPP</a:t>
                      </a:r>
                      <a:r>
                        <a:rPr lang="en-US" sz="1100" b="0" baseline="0" dirty="0"/>
                        <a:t> to benefit membership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07995"/>
                  </a:ext>
                </a:extLst>
              </a:tr>
              <a:tr h="403240">
                <a:tc>
                  <a:txBody>
                    <a:bodyPr/>
                    <a:lstStyle/>
                    <a:p>
                      <a:r>
                        <a:rPr lang="en-US" sz="1400" b="1" dirty="0"/>
                        <a:t>Collaboration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Work with organizations on good publication practices/standards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71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7604" y="1340768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Fill out an Outreach Plan for each target organization/institution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0768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10527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b="0" dirty="0">
                <a:latin typeface="Arial Narrow" panose="020B0606020202030204" pitchFamily="34" charset="0"/>
              </a:rPr>
              <a:t>Action Plan Tool</a:t>
            </a:r>
            <a:endParaRPr lang="en-US" sz="2400" i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48173"/>
              </p:ext>
            </p:extLst>
          </p:nvPr>
        </p:nvGraphicFramePr>
        <p:xfrm>
          <a:off x="1043609" y="1632272"/>
          <a:ext cx="7776864" cy="4892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40359">
                  <a:extLst>
                    <a:ext uri="{9D8B030D-6E8A-4147-A177-3AD203B41FA5}">
                      <a16:colId xmlns:a16="http://schemas.microsoft.com/office/drawing/2014/main" val="1930646017"/>
                    </a:ext>
                  </a:extLst>
                </a:gridCol>
                <a:gridCol w="4536505">
                  <a:extLst>
                    <a:ext uri="{9D8B030D-6E8A-4147-A177-3AD203B41FA5}">
                      <a16:colId xmlns:a16="http://schemas.microsoft.com/office/drawing/2014/main" val="275699306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Outreach Category: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591404"/>
                  </a:ext>
                </a:extLst>
              </a:tr>
              <a:tr h="339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/>
                        <a:t>Organization/</a:t>
                      </a:r>
                      <a:r>
                        <a:rPr lang="en-US" sz="1400" b="1" dirty="0"/>
                        <a:t>Institution: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33284"/>
                  </a:ext>
                </a:extLst>
              </a:tr>
              <a:tr h="329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Outreach Activity: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8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Questions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Action</a:t>
                      </a:r>
                      <a:r>
                        <a:rPr lang="en-US" sz="1400" b="1" baseline="0" dirty="0"/>
                        <a:t> Plan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298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Who do we contact? </a:t>
                      </a:r>
                      <a:br>
                        <a:rPr lang="en-US" sz="1400" b="0" dirty="0"/>
                      </a:br>
                      <a:r>
                        <a:rPr lang="en-US" sz="1200" b="0" dirty="0"/>
                        <a:t>(Any</a:t>
                      </a:r>
                      <a:r>
                        <a:rPr lang="en-US" sz="1200" b="0" baseline="0" dirty="0"/>
                        <a:t> existing contacts?)</a:t>
                      </a:r>
                      <a:endParaRPr lang="en-US" sz="12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0412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How</a:t>
                      </a:r>
                      <a:r>
                        <a:rPr lang="en-US" sz="1400" b="0" baseline="0" dirty="0"/>
                        <a:t> and when do we make </a:t>
                      </a:r>
                      <a:r>
                        <a:rPr lang="en-US" sz="1400" b="0" dirty="0"/>
                        <a:t>contact?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29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Do we need materials/info</a:t>
                      </a:r>
                      <a:r>
                        <a:rPr lang="en-US" sz="1400" b="0" baseline="0" dirty="0"/>
                        <a:t> for the contact?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48284"/>
                  </a:ext>
                </a:extLst>
              </a:tr>
              <a:tr h="403240">
                <a:tc>
                  <a:txBody>
                    <a:bodyPr/>
                    <a:lstStyle/>
                    <a:p>
                      <a:r>
                        <a:rPr lang="en-US" sz="1400" b="0" dirty="0"/>
                        <a:t>What resources</a:t>
                      </a:r>
                      <a:r>
                        <a:rPr lang="en-US" sz="1400" b="0" baseline="0" dirty="0"/>
                        <a:t> do we need for the outreach activity (people, materials, information, etc.)?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7129"/>
                  </a:ext>
                </a:extLst>
              </a:tr>
              <a:tr h="403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Is funding needed (include estimate)?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357"/>
                  </a:ext>
                </a:extLst>
              </a:tr>
              <a:tr h="403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What is the target timing for the outreach</a:t>
                      </a:r>
                      <a:r>
                        <a:rPr lang="en-US" sz="1400" b="0" baseline="0" dirty="0"/>
                        <a:t> activity?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404852"/>
                  </a:ext>
                </a:extLst>
              </a:tr>
              <a:tr h="403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What is your measure of success for the outreach</a:t>
                      </a:r>
                      <a:r>
                        <a:rPr lang="en-US" sz="1400" b="0" baseline="0" dirty="0"/>
                        <a:t> activity?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3007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124744"/>
            <a:ext cx="763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Fill out an Action Plan for each outreach activity that is achievable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525344"/>
            <a:ext cx="7200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Please include rationale/thought process on Notes page</a:t>
            </a:r>
          </a:p>
        </p:txBody>
      </p:sp>
    </p:spTree>
    <p:extLst>
      <p:ext uri="{BB962C8B-B14F-4D97-AF65-F5344CB8AC3E}">
        <p14:creationId xmlns:p14="http://schemas.microsoft.com/office/powerpoint/2010/main" val="2902137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and Outreach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69547"/>
            <a:ext cx="7920880" cy="55925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Workstream</a:t>
            </a:r>
            <a:r>
              <a:rPr lang="en-US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 Assignments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43121"/>
              </p:ext>
            </p:extLst>
          </p:nvPr>
        </p:nvGraphicFramePr>
        <p:xfrm>
          <a:off x="1146097" y="1916833"/>
          <a:ext cx="7458351" cy="41044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117">
                  <a:extLst>
                    <a:ext uri="{9D8B030D-6E8A-4147-A177-3AD203B41FA5}">
                      <a16:colId xmlns:a16="http://schemas.microsoft.com/office/drawing/2014/main" val="2095517594"/>
                    </a:ext>
                  </a:extLst>
                </a:gridCol>
                <a:gridCol w="2486117">
                  <a:extLst>
                    <a:ext uri="{9D8B030D-6E8A-4147-A177-3AD203B41FA5}">
                      <a16:colId xmlns:a16="http://schemas.microsoft.com/office/drawing/2014/main" val="345526475"/>
                    </a:ext>
                  </a:extLst>
                </a:gridCol>
                <a:gridCol w="2486117">
                  <a:extLst>
                    <a:ext uri="{9D8B030D-6E8A-4147-A177-3AD203B41FA5}">
                      <a16:colId xmlns:a16="http://schemas.microsoft.com/office/drawing/2014/main" val="4138098007"/>
                    </a:ext>
                  </a:extLst>
                </a:gridCol>
              </a:tblGrid>
              <a:tr h="577653">
                <a:tc>
                  <a:txBody>
                    <a:bodyPr/>
                    <a:lstStyle/>
                    <a:p>
                      <a:r>
                        <a:rPr lang="en-US" sz="1600" dirty="0"/>
                        <a:t>Medical Societies /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Academic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Regional Organizations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Global Organizations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766985"/>
                  </a:ext>
                </a:extLst>
              </a:tr>
              <a:tr h="427904">
                <a:tc>
                  <a:txBody>
                    <a:bodyPr/>
                    <a:lstStyle/>
                    <a:p>
                      <a:r>
                        <a:rPr lang="en-US" sz="1600" dirty="0"/>
                        <a:t>Tom Grant*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Alice Choi*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Jackie Marchington*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86154"/>
                  </a:ext>
                </a:extLst>
              </a:tr>
              <a:tr h="433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Jim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Tanya Brinsden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John Czekanski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20281"/>
                  </a:ext>
                </a:extLst>
              </a:tr>
              <a:tr h="42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Rosie</a:t>
                      </a:r>
                      <a:r>
                        <a:rPr lang="en-US" sz="1600" baseline="0" dirty="0"/>
                        <a:t> Lynch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Caryn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Bhakti Kshatriya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70420"/>
                  </a:ext>
                </a:extLst>
              </a:tr>
              <a:tr h="42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Satomi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Mukaide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Kristen McGrory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Sam Mathew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37896"/>
                  </a:ext>
                </a:extLst>
              </a:tr>
              <a:tr h="42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Grannum 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Andrew </a:t>
                      </a:r>
                      <a:r>
                        <a:rPr lang="en-US" sz="1600" dirty="0" err="1"/>
                        <a:t>Sakko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Demetrios Michael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438097"/>
                  </a:ext>
                </a:extLst>
              </a:tr>
              <a:tr h="42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Michael</a:t>
                      </a:r>
                      <a:r>
                        <a:rPr lang="en-US" sz="1600" baseline="0" dirty="0"/>
                        <a:t> Thompson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Suzann Schiller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Emily </a:t>
                      </a:r>
                      <a:r>
                        <a:rPr lang="en-US" sz="1600" dirty="0" err="1"/>
                        <a:t>Putiri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4466"/>
                  </a:ext>
                </a:extLst>
              </a:tr>
              <a:tr h="473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Susan Wieting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Lori </a:t>
                      </a:r>
                      <a:r>
                        <a:rPr lang="en-US" sz="1600" dirty="0" err="1"/>
                        <a:t>Smette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Steven Rizk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84512"/>
                  </a:ext>
                </a:extLst>
              </a:tr>
              <a:tr h="49698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Betsy</a:t>
                      </a:r>
                      <a:r>
                        <a:rPr lang="en-US" sz="1600" baseline="0" dirty="0"/>
                        <a:t> Taylor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91535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607355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</a:t>
            </a:r>
            <a:r>
              <a:rPr lang="en-US" sz="1400" dirty="0" err="1"/>
              <a:t>Workstream</a:t>
            </a:r>
            <a:r>
              <a:rPr lang="en-US" sz="1400" dirty="0"/>
              <a:t> Lead</a:t>
            </a:r>
          </a:p>
        </p:txBody>
      </p:sp>
    </p:spTree>
    <p:extLst>
      <p:ext uri="{BB962C8B-B14F-4D97-AF65-F5344CB8AC3E}">
        <p14:creationId xmlns:p14="http://schemas.microsoft.com/office/powerpoint/2010/main" val="86763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and Outreach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69547"/>
            <a:ext cx="7920880" cy="55925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685707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eaLnBrk="0" hangingPunct="0">
              <a:spcBef>
                <a:spcPct val="30000"/>
              </a:spcBef>
              <a:spcAft>
                <a:spcPct val="20000"/>
              </a:spcAft>
              <a:buClr>
                <a:srgbClr val="244C8B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ea typeface="+mn-ea"/>
                <a:cs typeface="+mn-cs"/>
              </a:rPr>
              <a:t>Workstreams</a:t>
            </a:r>
            <a:r>
              <a:rPr lang="en-US" dirty="0">
                <a:latin typeface="+mn-lt"/>
                <a:ea typeface="+mn-ea"/>
                <a:cs typeface="+mn-cs"/>
              </a:rPr>
              <a:t> to meet over next few weeks to develop Outreach Plans and Action Plans for target organizations/institutions</a:t>
            </a:r>
          </a:p>
          <a:p>
            <a:pPr marL="173038" indent="-173038" eaLnBrk="0" hangingPunct="0">
              <a:spcBef>
                <a:spcPct val="30000"/>
              </a:spcBef>
              <a:spcAft>
                <a:spcPct val="20000"/>
              </a:spcAft>
              <a:buClr>
                <a:srgbClr val="244C8B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ea typeface="+mn-ea"/>
                <a:cs typeface="+mn-cs"/>
              </a:rPr>
              <a:t>Workstreams</a:t>
            </a:r>
            <a:r>
              <a:rPr lang="en-US" dirty="0">
                <a:latin typeface="+mn-lt"/>
                <a:ea typeface="+mn-ea"/>
                <a:cs typeface="+mn-cs"/>
              </a:rPr>
              <a:t> to present Action Plans at next A&amp;O Committee Meeting</a:t>
            </a:r>
          </a:p>
          <a:p>
            <a:pPr marL="630238" lvl="1" indent="-173038" eaLnBrk="0" hangingPunct="0">
              <a:spcBef>
                <a:spcPct val="30000"/>
              </a:spcBef>
              <a:spcAft>
                <a:spcPct val="20000"/>
              </a:spcAft>
              <a:buClr>
                <a:srgbClr val="244C8B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Target timeframe for next Committee meeting: </a:t>
            </a:r>
            <a:br>
              <a:rPr lang="en-US" dirty="0">
                <a:latin typeface="+mn-lt"/>
                <a:ea typeface="+mn-ea"/>
                <a:cs typeface="+mn-cs"/>
              </a:rPr>
            </a:br>
            <a:r>
              <a:rPr lang="en-US" dirty="0">
                <a:latin typeface="+mn-lt"/>
                <a:ea typeface="+mn-ea"/>
                <a:cs typeface="+mn-cs"/>
              </a:rPr>
              <a:t>week of December 5 or week of December 12</a:t>
            </a:r>
          </a:p>
        </p:txBody>
      </p:sp>
    </p:spTree>
    <p:extLst>
      <p:ext uri="{BB962C8B-B14F-4D97-AF65-F5344CB8AC3E}">
        <p14:creationId xmlns:p14="http://schemas.microsoft.com/office/powerpoint/2010/main" val="387137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268760"/>
            <a:ext cx="7704459" cy="496795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Purpose</a:t>
            </a:r>
          </a:p>
          <a:p>
            <a:r>
              <a:rPr lang="en-GB" sz="2000" dirty="0"/>
              <a:t>This Committee </a:t>
            </a:r>
            <a:r>
              <a:rPr lang="en-GB" sz="2000" dirty="0" err="1"/>
              <a:t>endeavors</a:t>
            </a:r>
            <a:r>
              <a:rPr lang="en-GB" sz="2000" dirty="0"/>
              <a:t> to extend and execute ISMPP’s advocacy platform by:</a:t>
            </a:r>
          </a:p>
          <a:p>
            <a:pPr lvl="1"/>
            <a:r>
              <a:rPr lang="en-GB" sz="1800" dirty="0"/>
              <a:t>Improving external understanding of the value of medical publications and the role of medical publication professionals,</a:t>
            </a:r>
          </a:p>
          <a:p>
            <a:pPr lvl="1">
              <a:spcBef>
                <a:spcPts val="800"/>
              </a:spcBef>
            </a:pPr>
            <a:r>
              <a:rPr lang="en-GB" sz="1800" dirty="0"/>
              <a:t>Responding to scrutiny and criticism of the industry, and</a:t>
            </a:r>
          </a:p>
          <a:p>
            <a:pPr lvl="1">
              <a:spcBef>
                <a:spcPts val="800"/>
              </a:spcBef>
            </a:pPr>
            <a:r>
              <a:rPr lang="en-GB" sz="1800" dirty="0"/>
              <a:t>Educating, both externally and internally, on specific areas of misunderstanding related to best practices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&amp; Outreach Committee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582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6013" y="1268760"/>
            <a:ext cx="7924800" cy="482394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Background – 2015-16 Objectives</a:t>
            </a:r>
            <a:endParaRPr lang="en-GB" sz="2800" dirty="0">
              <a:solidFill>
                <a:srgbClr val="EE8A1D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r>
              <a:rPr lang="en-GB" sz="1800" dirty="0"/>
              <a:t>Improve understanding of the role of medical publications and the importance of our profession in ensuring appropriate, ethical, and timely dissemination of medical data</a:t>
            </a:r>
          </a:p>
          <a:p>
            <a:r>
              <a:rPr lang="en-GB" sz="1800" b="1" dirty="0"/>
              <a:t>Proactively address misperceptions regarding medical publication professionals</a:t>
            </a:r>
          </a:p>
          <a:p>
            <a:r>
              <a:rPr lang="en-GB" sz="1800" dirty="0"/>
              <a:t>Encourage best practice within our field</a:t>
            </a:r>
          </a:p>
          <a:p>
            <a:r>
              <a:rPr lang="en-GB" sz="1800" dirty="0"/>
              <a:t>Position ISMPP as the leading organization in this field, through improved visibility and image</a:t>
            </a:r>
          </a:p>
          <a:p>
            <a:r>
              <a:rPr lang="en-GB" sz="1800" b="1" dirty="0"/>
              <a:t>Increase collaboration with likeminded and allied organizations to strengthen our position and create synergies</a:t>
            </a:r>
          </a:p>
          <a:p>
            <a:r>
              <a:rPr lang="en-GB" sz="1800" dirty="0"/>
              <a:t>Equip our members with the appropriate information and skills to communicate the benefits of our profession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&amp; Outreach Committee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728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405" y="1197347"/>
            <a:ext cx="7924800" cy="460791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Remit – 2015-16 </a:t>
            </a:r>
            <a:r>
              <a:rPr lang="en-GB" sz="2600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(from ISMPP website)</a:t>
            </a:r>
          </a:p>
          <a:p>
            <a:r>
              <a:rPr lang="en-GB" sz="1800" dirty="0"/>
              <a:t>Continue development of the following platforms:</a:t>
            </a:r>
          </a:p>
          <a:p>
            <a:pPr lvl="1"/>
            <a:r>
              <a:rPr lang="en-GB" sz="1600" dirty="0"/>
              <a:t>Advocacy/government</a:t>
            </a:r>
          </a:p>
          <a:p>
            <a:pPr lvl="1"/>
            <a:r>
              <a:rPr lang="en-GB" sz="1600" dirty="0"/>
              <a:t>Coalitions</a:t>
            </a:r>
          </a:p>
          <a:p>
            <a:pPr lvl="1"/>
            <a:r>
              <a:rPr lang="en-GB" sz="1600" dirty="0"/>
              <a:t>External responses, including proactive and reactive</a:t>
            </a:r>
          </a:p>
          <a:p>
            <a:r>
              <a:rPr lang="en-GB" sz="1800" dirty="0"/>
              <a:t>Approach professional industry societies (</a:t>
            </a:r>
            <a:r>
              <a:rPr lang="en-GB" sz="1800" dirty="0" err="1"/>
              <a:t>eg</a:t>
            </a:r>
            <a:r>
              <a:rPr lang="en-GB" sz="1800" dirty="0"/>
              <a:t>, ABPI, </a:t>
            </a:r>
            <a:r>
              <a:rPr lang="en-GB" sz="1800" dirty="0" err="1"/>
              <a:t>PhRMA</a:t>
            </a:r>
            <a:r>
              <a:rPr lang="en-GB" sz="1800" dirty="0"/>
              <a:t>, BIO, </a:t>
            </a:r>
            <a:r>
              <a:rPr lang="en-GB" sz="1800" dirty="0" err="1"/>
              <a:t>Advamed</a:t>
            </a:r>
            <a:r>
              <a:rPr lang="en-GB" sz="1800" dirty="0"/>
              <a:t>, etc.) to determine what they consider important for ISMPP to do, </a:t>
            </a:r>
            <a:r>
              <a:rPr lang="en-GB" sz="1800" dirty="0" err="1"/>
              <a:t>eg</a:t>
            </a:r>
            <a:r>
              <a:rPr lang="en-GB" sz="1800" dirty="0"/>
              <a:t>, publications on best practices, ethics, etc.</a:t>
            </a:r>
          </a:p>
          <a:p>
            <a:r>
              <a:rPr lang="en-GB" sz="1800" dirty="0"/>
              <a:t>Approach HEOR groups (</a:t>
            </a:r>
            <a:r>
              <a:rPr lang="en-GB" sz="1800" dirty="0" err="1"/>
              <a:t>eg</a:t>
            </a:r>
            <a:r>
              <a:rPr lang="en-GB" sz="1800" dirty="0"/>
              <a:t>, ISPOR) to discuss collaborations</a:t>
            </a:r>
          </a:p>
          <a:p>
            <a:r>
              <a:rPr lang="en-GB" sz="1800" dirty="0"/>
              <a:t>Develop and implement advocacy plans for the press and other societies, in addition to government advocacy</a:t>
            </a:r>
          </a:p>
          <a:p>
            <a:r>
              <a:rPr lang="en-GB" sz="1800" dirty="0"/>
              <a:t>Assist in informing ISMPP educational content initiatives (</a:t>
            </a:r>
            <a:r>
              <a:rPr lang="en-GB" sz="1800" dirty="0" err="1"/>
              <a:t>eg</a:t>
            </a:r>
            <a:r>
              <a:rPr lang="en-GB" sz="1800" dirty="0"/>
              <a:t>, Annual and European Meetings, ISMPP Us, etc.)</a:t>
            </a:r>
          </a:p>
          <a:p>
            <a:r>
              <a:rPr lang="en-GB" sz="1800" dirty="0"/>
              <a:t>Communicate Committee activities to society and other Committees via minutes/summary to be uploaded to the Committee </a:t>
            </a:r>
            <a:r>
              <a:rPr lang="en-GB" sz="1800" dirty="0" err="1"/>
              <a:t>Center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&amp; Outreach Committee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069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340197"/>
            <a:ext cx="7344419" cy="453707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Outputs – 2015-16</a:t>
            </a:r>
          </a:p>
          <a:p>
            <a:r>
              <a:rPr lang="en-GB" sz="2000" dirty="0"/>
              <a:t>Ratified and expanded potential target audiences for advocacy efforts</a:t>
            </a:r>
          </a:p>
          <a:p>
            <a:pPr>
              <a:spcBef>
                <a:spcPts val="900"/>
              </a:spcBef>
            </a:pPr>
            <a:r>
              <a:rPr lang="en-GB" sz="2000" dirty="0"/>
              <a:t>Performed Who/What/Why exercise on priority targets</a:t>
            </a:r>
          </a:p>
          <a:p>
            <a:pPr>
              <a:spcBef>
                <a:spcPts val="900"/>
              </a:spcBef>
            </a:pPr>
            <a:r>
              <a:rPr lang="en-GB" sz="2000" dirty="0"/>
              <a:t>Developed suggested tactics for top priority targets</a:t>
            </a:r>
          </a:p>
          <a:p>
            <a:endParaRPr lang="en-GB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&amp; Outreach Committee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00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19274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2016-17 Committee Remit</a:t>
            </a:r>
            <a:r>
              <a:rPr lang="en-US" sz="2800" dirty="0"/>
              <a:t>	</a:t>
            </a:r>
          </a:p>
          <a:p>
            <a:r>
              <a:rPr lang="en-US" sz="1800" dirty="0"/>
              <a:t>Identify specific organizations/groups for outreach based on ISMPP Board of Trustees-Approved Prioritization of Outreach Categories, focusing on the highest priority categories</a:t>
            </a:r>
          </a:p>
          <a:p>
            <a:r>
              <a:rPr lang="en-US" sz="1800" dirty="0"/>
              <a:t>Prioritize most appropriate organizations/groups to target for outreach, using decision-making criteria</a:t>
            </a:r>
          </a:p>
          <a:p>
            <a:r>
              <a:rPr lang="en-US" sz="1800" dirty="0"/>
              <a:t>Determine the outreach plan for each target organization/group, such as:</a:t>
            </a:r>
          </a:p>
          <a:p>
            <a:pPr lvl="1"/>
            <a:r>
              <a:rPr lang="en-US" sz="1500" dirty="0"/>
              <a:t>Relationship building</a:t>
            </a:r>
          </a:p>
          <a:p>
            <a:pPr lvl="1"/>
            <a:r>
              <a:rPr lang="en-US" sz="1500" dirty="0"/>
              <a:t>ISMPP presentation and/or exhibit booth at organization’s conference/meeting</a:t>
            </a:r>
          </a:p>
          <a:p>
            <a:pPr lvl="1"/>
            <a:r>
              <a:rPr lang="en-US" sz="1500" dirty="0"/>
              <a:t>Presentation and/or exhibit booth by target organization at ISMPP conference(s)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500" dirty="0"/>
              <a:t>Medical publications-related educational materials/activities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500" dirty="0"/>
              <a:t>Collaboration activities (</a:t>
            </a:r>
            <a:r>
              <a:rPr lang="en-US" sz="1500" dirty="0" err="1"/>
              <a:t>eg</a:t>
            </a:r>
            <a:r>
              <a:rPr lang="en-US" sz="1500" dirty="0"/>
              <a:t>, roundtables, summits)</a:t>
            </a:r>
          </a:p>
          <a:p>
            <a:r>
              <a:rPr lang="en-US" sz="1800" dirty="0"/>
              <a:t>Implement an action plan for each target organization/group</a:t>
            </a:r>
          </a:p>
          <a:p>
            <a:pPr lvl="1"/>
            <a:r>
              <a:rPr lang="en-GB" sz="1500" dirty="0"/>
              <a:t>How do we make contact?</a:t>
            </a:r>
          </a:p>
          <a:p>
            <a:pPr lvl="1"/>
            <a:r>
              <a:rPr lang="en-GB" sz="1500" dirty="0"/>
              <a:t>Who do we talk to?</a:t>
            </a:r>
          </a:p>
          <a:p>
            <a:pPr lvl="1"/>
            <a:r>
              <a:rPr lang="en-GB" sz="1500" dirty="0"/>
              <a:t>What activities do we undertake?</a:t>
            </a:r>
          </a:p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&amp; Outreach Committee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492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9632" y="1196752"/>
            <a:ext cx="7776864" cy="19274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EE8A1D"/>
                </a:solidFill>
                <a:latin typeface="Arial Narrow" panose="020B0606020202030204" pitchFamily="34" charset="0"/>
                <a:ea typeface="+mj-ea"/>
                <a:cs typeface="+mj-cs"/>
              </a:rPr>
              <a:t>Focus of Kick-Off Meeting and Full Committee</a:t>
            </a:r>
            <a:endParaRPr lang="en-US" sz="2800" dirty="0"/>
          </a:p>
          <a:p>
            <a:r>
              <a:rPr lang="en-US" sz="1800" dirty="0"/>
              <a:t>Identify specific organizations/groups for outreach based on ISMPP Board of Trustees-Approved Prioritization of Outreach Categories, focusing on the highest priority categories</a:t>
            </a:r>
          </a:p>
          <a:p>
            <a:r>
              <a:rPr lang="en-US" sz="1800" dirty="0"/>
              <a:t>Prioritize most appropriate organizations/groups to target for outreach, using decision-making criteria</a:t>
            </a:r>
          </a:p>
          <a:p>
            <a:r>
              <a:rPr lang="en-US" sz="1800" dirty="0"/>
              <a:t>Determine the outreach plan for each target organization/group, such as:</a:t>
            </a:r>
          </a:p>
          <a:p>
            <a:pPr lvl="1"/>
            <a:r>
              <a:rPr lang="en-US" sz="1500" dirty="0"/>
              <a:t>Relationship building</a:t>
            </a:r>
          </a:p>
          <a:p>
            <a:pPr lvl="1"/>
            <a:r>
              <a:rPr lang="en-US" sz="1500" dirty="0"/>
              <a:t>ISMPP presentation and/or exhibit booth at organization’s conference/meeting</a:t>
            </a:r>
          </a:p>
          <a:p>
            <a:pPr lvl="1"/>
            <a:r>
              <a:rPr lang="en-US" sz="1500" dirty="0"/>
              <a:t>Presentation and/or exhibit booth by target organization at ISMPP conference(s)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500" dirty="0"/>
              <a:t>Medical publications-related educational materials/activities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en-US" sz="1500" dirty="0"/>
              <a:t>Collaboration activities (</a:t>
            </a:r>
            <a:r>
              <a:rPr lang="en-US" sz="1500" dirty="0" err="1"/>
              <a:t>eg</a:t>
            </a:r>
            <a:r>
              <a:rPr lang="en-US" sz="1500" dirty="0"/>
              <a:t>, roundtables, summits)</a:t>
            </a:r>
          </a:p>
          <a:p>
            <a:r>
              <a:rPr lang="en-US" sz="1800" dirty="0"/>
              <a:t>Implement an action plan for each target organization/group</a:t>
            </a:r>
          </a:p>
          <a:p>
            <a:pPr lvl="1"/>
            <a:r>
              <a:rPr lang="en-GB" sz="1500" dirty="0"/>
              <a:t>How do we make contact?</a:t>
            </a:r>
          </a:p>
          <a:p>
            <a:pPr lvl="1"/>
            <a:r>
              <a:rPr lang="en-GB" sz="1500" dirty="0"/>
              <a:t>Who do we talk to?</a:t>
            </a:r>
          </a:p>
          <a:p>
            <a:pPr lvl="1"/>
            <a:r>
              <a:rPr lang="en-GB" sz="1500" dirty="0"/>
              <a:t>What activities do we undertake?</a:t>
            </a:r>
          </a:p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2" cy="836712"/>
          </a:xfrm>
        </p:spPr>
        <p:txBody>
          <a:bodyPr/>
          <a:lstStyle/>
          <a:p>
            <a:r>
              <a:rPr lang="en-US" sz="3600" b="0" dirty="0">
                <a:latin typeface="Arial Narrow" panose="020B0606020202030204" pitchFamily="34" charset="0"/>
              </a:rPr>
              <a:t>Advocacy &amp; Outreach Committee</a:t>
            </a:r>
            <a:r>
              <a:rPr lang="en-US" dirty="0"/>
              <a:t>	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1115616" y="1844824"/>
            <a:ext cx="288032" cy="1584176"/>
          </a:xfrm>
          <a:prstGeom prst="leftBrac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04345" y="2354397"/>
            <a:ext cx="210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Kick-Off Meeting</a:t>
            </a:r>
          </a:p>
        </p:txBody>
      </p:sp>
      <p:sp>
        <p:nvSpPr>
          <p:cNvPr id="6" name="Left Brace 5"/>
          <p:cNvSpPr/>
          <p:nvPr/>
        </p:nvSpPr>
        <p:spPr bwMode="auto">
          <a:xfrm>
            <a:off x="1115616" y="3476886"/>
            <a:ext cx="288032" cy="3048457"/>
          </a:xfrm>
          <a:prstGeom prst="leftBrac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14037" y="4782343"/>
            <a:ext cx="210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Full Committee</a:t>
            </a:r>
          </a:p>
        </p:txBody>
      </p:sp>
    </p:spTree>
    <p:extLst>
      <p:ext uri="{BB962C8B-B14F-4D97-AF65-F5344CB8AC3E}">
        <p14:creationId xmlns:p14="http://schemas.microsoft.com/office/powerpoint/2010/main" val="33213963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49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72F184634B248A82F1CA889169FFF" ma:contentTypeVersion="" ma:contentTypeDescription="Create a new document." ma:contentTypeScope="" ma:versionID="2217cfb8ff5124223de74196fbb55836">
  <xsd:schema xmlns:xsd="http://www.w3.org/2001/XMLSchema" xmlns:xs="http://www.w3.org/2001/XMLSchema" xmlns:p="http://schemas.microsoft.com/office/2006/metadata/properties" xmlns:ns2="c3d1fb5d-0a25-43bd-8586-66d84c28a958" targetNamespace="http://schemas.microsoft.com/office/2006/metadata/properties" ma:root="true" ma:fieldsID="42eceb5eeb183aab52c54ca3af56eb75" ns2:_="">
    <xsd:import namespace="c3d1fb5d-0a25-43bd-8586-66d84c28a9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1fb5d-0a25-43bd-8586-66d84c28a9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d1fb5d-0a25-43bd-8586-66d84c28a958">
      <UserInfo>
        <DisplayName>Al Weigel</DisplayName>
        <AccountId>22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02449-F925-4739-BAD5-7DA5FEC14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d1fb5d-0a25-43bd-8586-66d84c28a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E857D1-A78D-4F3E-AAB5-FC933834F5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3d1fb5d-0a25-43bd-8586-66d84c28a9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973906-788F-43A3-9042-7D5B3A79E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13409</TotalTime>
  <Words>2982</Words>
  <Application>Microsoft Office PowerPoint</Application>
  <PresentationFormat>On-screen Show (4:3)</PresentationFormat>
  <Paragraphs>500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MS PGothic</vt:lpstr>
      <vt:lpstr>Arial</vt:lpstr>
      <vt:lpstr>Arial Narrow</vt:lpstr>
      <vt:lpstr>Calibri</vt:lpstr>
      <vt:lpstr>Osaka</vt:lpstr>
      <vt:lpstr>Wingdings</vt:lpstr>
      <vt:lpstr>ヒラギノ角ゴ Pro W3</vt:lpstr>
      <vt:lpstr>Blank Presentation</vt:lpstr>
      <vt:lpstr>Custom Design</vt:lpstr>
      <vt:lpstr>ISMPP Advocacy &amp; Outreach Committee</vt:lpstr>
      <vt:lpstr>Advocacy &amp; Outreach Committee</vt:lpstr>
      <vt:lpstr>Background from 2015-16 Committee and 2016-17 Remit</vt:lpstr>
      <vt:lpstr>Advocacy &amp; Outreach Committee </vt:lpstr>
      <vt:lpstr>Advocacy &amp; Outreach Committee </vt:lpstr>
      <vt:lpstr>Advocacy &amp; Outreach Committee </vt:lpstr>
      <vt:lpstr>Advocacy &amp; Outreach Committee </vt:lpstr>
      <vt:lpstr>Advocacy &amp; Outreach Committee </vt:lpstr>
      <vt:lpstr>Advocacy &amp; Outreach Committee </vt:lpstr>
      <vt:lpstr>BOT-Approved Prioritization of Outreach Categories</vt:lpstr>
      <vt:lpstr>Board of Trustees-Approved Prioritization of Outreach Categories </vt:lpstr>
      <vt:lpstr>Advocacy &amp; Outreach Committee</vt:lpstr>
      <vt:lpstr>Priority Target Organizations/Groups – Output from Kick-Off Meeting</vt:lpstr>
      <vt:lpstr>Medical Societies/ Large Academic Centers  Rosie Lynch</vt:lpstr>
      <vt:lpstr>ISMPP-the ‘go to’, authoritative organisation for medical publications </vt:lpstr>
      <vt:lpstr>Break-out Groups Exercise</vt:lpstr>
      <vt:lpstr>Regional Organizations of Interest  Tanya Brinsden</vt:lpstr>
      <vt:lpstr>Break-out Groups Exercise</vt:lpstr>
      <vt:lpstr>Break-out Groups Exercise</vt:lpstr>
      <vt:lpstr>Break-out Groups Exercise</vt:lpstr>
      <vt:lpstr>Global Organizations Representing Professional Standards  Jackie Marchington</vt:lpstr>
      <vt:lpstr>Break-out Groups Exercise</vt:lpstr>
      <vt:lpstr>Break-out Groups Exercise</vt:lpstr>
      <vt:lpstr>Break-out Groups Exercise</vt:lpstr>
      <vt:lpstr>Break-out Groups Exercise</vt:lpstr>
      <vt:lpstr>Break-out Groups Exercise</vt:lpstr>
      <vt:lpstr>Break-out Groups Exercise</vt:lpstr>
      <vt:lpstr>Break-out Groups Exercise</vt:lpstr>
      <vt:lpstr>Developing Outreach Plan &amp; Action Plan for Target Organizations/Institutions</vt:lpstr>
      <vt:lpstr>Outreach Plan Tool ─ Examples of Outreach Activities</vt:lpstr>
      <vt:lpstr>Outreach Plan Tool</vt:lpstr>
      <vt:lpstr>Action Plan Tool</vt:lpstr>
      <vt:lpstr>Advocacy and Outreach Committee</vt:lpstr>
      <vt:lpstr>Advocacy and Outreach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ISMPP Board of Trustees Strategy Meeting  July 15–16, 2013   New York  DAY 1</dc:title>
  <dc:creator>Al</dc:creator>
  <cp:lastModifiedBy>Anna Geraci</cp:lastModifiedBy>
  <cp:revision>1179</cp:revision>
  <cp:lastPrinted>2016-10-19T21:05:13Z</cp:lastPrinted>
  <dcterms:created xsi:type="dcterms:W3CDTF">2010-04-05T11:23:38Z</dcterms:created>
  <dcterms:modified xsi:type="dcterms:W3CDTF">2016-10-24T14:58:51Z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0x010100CE972F184634B248A82F1CA889169FFF</vt:lpwstr>
  </property>
</Properties>
</file>